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3" r:id="rId4"/>
    <p:sldId id="263" r:id="rId5"/>
    <p:sldId id="261" r:id="rId6"/>
    <p:sldId id="271" r:id="rId7"/>
    <p:sldId id="265" r:id="rId8"/>
    <p:sldId id="264" r:id="rId9"/>
    <p:sldId id="27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AAF4"/>
    <a:srgbClr val="61CBF4"/>
    <a:srgbClr val="A02B93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ED478-6850-46E9-BE52-05C6858A6A9A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D4506-2994-47E9-9965-060804A9E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51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D4506-2994-47E9-9965-060804A9EA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8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347B-C1F2-FA7F-E378-ED8D38FB9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DBB4B-8E89-41BC-0FD7-7BEF69F2E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3D4C8-1331-DCD4-FC20-E1FECC5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63518-18AC-85BA-156E-F4B4A047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F29DB-CA46-DA58-2C24-8971A07B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4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4F49-2D98-B265-0373-5A293D24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68218-FC1C-2891-9E28-8F2E1D3E0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6C4F6-C08F-ED02-32D3-ADC1E364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58E7E-1AF7-DD76-BA25-8584E222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90649-6401-A266-4E2D-49FEC26B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7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1993A-449F-2BD5-BFC4-A91CA9D40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5F1DB-C589-337E-0C12-7BFE24E2F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D8718-195F-6035-C001-CAF82EB6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92EEA-0BEE-3F09-7103-97BF5C7B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A452B-2C2F-9173-9E09-6F39E3D7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4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2C52-2C19-3E58-424E-FB7D66DD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E265-98C7-ADC1-4C5E-C99744EB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A2AD8-6ABD-9320-5EDF-1C880072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68B37-FE5C-6C44-207A-5721716F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0AC5-9B68-4CE6-E1F1-917A0CAD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1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9AE1-BE44-9A70-33E7-DFBF6AEE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5EBDE-D288-D04A-7F53-2C10124A7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FECC4-7A94-95E2-4BD7-406BA771B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2DDE7-9486-877C-CD13-7FDAB201F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D6430-5678-BA85-1B84-0EA31B54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6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6D4D-839D-8048-6BC7-580C6E51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EE8A2-3828-946F-E56A-E4460AB3B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688F2-2C40-6263-5DB7-536805F4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4EA40-2082-0498-7464-1B467AAF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9AF10-C5C4-7358-75E7-D23645499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18324-4FD4-824B-94F4-A5D4DD90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7F91-ABC1-F0E7-8C9A-516E1E7A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7226C-4CFD-1BE2-341C-DC5764F81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C1748-CACD-1FE3-446B-DD3F6C3B6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40C46-5226-B18C-52B4-851F685E0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2AF89-658C-25FB-A397-21C46D2A3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98413-7FE2-D198-E90D-5DC890E4B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0DFB8-8F55-1430-48DD-5A20A9CE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24D9F-7D2A-9E4D-FEA9-5082E0C2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66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BC69-1CAE-447B-5077-D6701E25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6F39B-FA5F-6309-3034-9798C7C9C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0393D-5640-F2F6-BB0C-FDBCB5F0F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728D7-D196-C806-6F5D-F036CB32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9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616A20-DDA0-3916-B6EA-1B4F8893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80B64-C330-BC26-F651-5E13D59A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15018-6B49-6622-54F5-67FDF450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5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6FE0-79FA-FA5E-2FDB-1277E3E44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870CF-4FEF-79CC-CECD-3531EB3FD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877A6-425E-00C7-F5E5-C8CBC32DC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5472F-B059-8BCF-7CB0-5F228F0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A698-9591-7639-A5EF-5947C2DBB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E6671-269F-AF6B-9787-B98A76D5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9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E17CD-D6D6-C139-4986-A35023FF0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F495A2-6261-D2FB-19C8-5FCD0F06D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F27B3-C278-4722-8AE4-5B0AFD603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9D7E8-3EE4-5815-F1C6-262480E9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F8BDB-123A-9649-64FC-BF93E6F0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D56AB-0FC3-313E-44DD-5E346035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BCB0F6-8B11-56D5-47B3-975E78D7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632B5-3BE4-A871-6D2D-0FCCF6AF5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91C95-E688-D4A4-B00B-3311715AD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4F7D35-21AF-42B9-A7D1-6A95DC1A6706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1C967-B5B5-2315-B7E6-669B44AFB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E16D6-E0CA-89F5-2425-2D1C44E43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AB53D9-1E49-45ED-84FE-7573D55AE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4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tidyverse.org/packages/" TargetMode="External"/><Relationship Id="rId18" Type="http://schemas.openxmlformats.org/officeDocument/2006/relationships/image" Target="../media/image11.svg"/><Relationship Id="rId26" Type="http://schemas.openxmlformats.org/officeDocument/2006/relationships/image" Target="../media/image16.png"/><Relationship Id="rId39" Type="http://schemas.openxmlformats.org/officeDocument/2006/relationships/image" Target="../media/image24.png"/><Relationship Id="rId21" Type="http://schemas.openxmlformats.org/officeDocument/2006/relationships/image" Target="../media/image13.svg"/><Relationship Id="rId34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hyperlink" Target="https://swirlstats.com/" TargetMode="External"/><Relationship Id="rId16" Type="http://schemas.openxmlformats.org/officeDocument/2006/relationships/hyperlink" Target="https://rstudio.github.io/cheatsheets/html/rstudio-ide.html?_gl=1*nmzg5x*_ga*ODU2NzIzODI4LjE3MTMyODY3Njg.*_ga_2C0WZ1JHG0*MTcxMzI4Njc2OC4xLjAuMTcxMzI4Njc2OC4wLjAuMA.." TargetMode="External"/><Relationship Id="rId20" Type="http://schemas.openxmlformats.org/officeDocument/2006/relationships/image" Target="../media/image12.png"/><Relationship Id="rId29" Type="http://schemas.openxmlformats.org/officeDocument/2006/relationships/image" Target="../media/image18.sv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slcio.slack.com/join/shared_invite/zt-2g7o29qcz-CKWnQWtiVgbiRXhbYuZ2Aw#/shared-invite/email" TargetMode="External"/><Relationship Id="rId11" Type="http://schemas.openxmlformats.org/officeDocument/2006/relationships/hyperlink" Target="https://r-graphics.org/" TargetMode="External"/><Relationship Id="rId24" Type="http://schemas.openxmlformats.org/officeDocument/2006/relationships/image" Target="../media/image15.svg"/><Relationship Id="rId32" Type="http://schemas.openxmlformats.org/officeDocument/2006/relationships/image" Target="../media/image20.svg"/><Relationship Id="rId37" Type="http://schemas.openxmlformats.org/officeDocument/2006/relationships/image" Target="../media/image23.png"/><Relationship Id="rId40" Type="http://schemas.openxmlformats.org/officeDocument/2006/relationships/hyperlink" Target="https://adv-r.hadley.nz/index.html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9.svg"/><Relationship Id="rId23" Type="http://schemas.openxmlformats.org/officeDocument/2006/relationships/image" Target="../media/image14.png"/><Relationship Id="rId28" Type="http://schemas.openxmlformats.org/officeDocument/2006/relationships/image" Target="../media/image17.png"/><Relationship Id="rId36" Type="http://schemas.openxmlformats.org/officeDocument/2006/relationships/hyperlink" Target="https://rafalab.dfci.harvard.edu/dsbook-part-1/" TargetMode="External"/><Relationship Id="rId10" Type="http://schemas.openxmlformats.org/officeDocument/2006/relationships/image" Target="../media/image6.png"/><Relationship Id="rId19" Type="http://schemas.openxmlformats.org/officeDocument/2006/relationships/hyperlink" Target="https://rstudio.github.io/cheatsheets/html/data-visualization.html?_gl=1*7rvne6*_ga*ODU2NzIzODI4LjE3MTMyODY3Njg.*_ga_2C0WZ1JHG0*MTcxMzI4Njc2OC4xLjEuMTcxMzI4NzQ4Ny4wLjAuMA.." TargetMode="External"/><Relationship Id="rId31" Type="http://schemas.openxmlformats.org/officeDocument/2006/relationships/image" Target="../media/image19.png"/><Relationship Id="rId4" Type="http://schemas.openxmlformats.org/officeDocument/2006/relationships/hyperlink" Target="https://dslc.io/" TargetMode="External"/><Relationship Id="rId9" Type="http://schemas.openxmlformats.org/officeDocument/2006/relationships/hyperlink" Target="https://r4ds.had.co.nz/" TargetMode="External"/><Relationship Id="rId14" Type="http://schemas.openxmlformats.org/officeDocument/2006/relationships/image" Target="../media/image8.png"/><Relationship Id="rId22" Type="http://schemas.openxmlformats.org/officeDocument/2006/relationships/hyperlink" Target="https://rstudio.github.io/cheatsheets/html/data-transformation.html?_gl=1*ws2xrf*_ga*ODU2NzIzODI4LjE3MTMyODY3Njg.*_ga_2C0WZ1JHG0*MTcxMzI4Njc2OC4xLjEuMTcxMzI4NzQ2NC4wLjAuMA.." TargetMode="External"/><Relationship Id="rId27" Type="http://schemas.openxmlformats.org/officeDocument/2006/relationships/hyperlink" Target="https://readr.tidyverse.org/" TargetMode="External"/><Relationship Id="rId30" Type="http://schemas.openxmlformats.org/officeDocument/2006/relationships/hyperlink" Target="https://rstudio.github.io/cheatsheets/html/rmarkdown.html?_gl=1*1oaqbf7*_ga*ODU2NzIzODI4LjE3MTMyODY3Njg.*_ga_2C0WZ1JHG0*MTcxMzI4Njc2OC4xLjEuMTcxMzI4ODgzNC4wLjAuMA.." TargetMode="External"/><Relationship Id="rId35" Type="http://schemas.openxmlformats.org/officeDocument/2006/relationships/image" Target="../media/image22.svg"/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5" Type="http://schemas.openxmlformats.org/officeDocument/2006/relationships/hyperlink" Target="https://ggplot2-book.org/" TargetMode="External"/><Relationship Id="rId33" Type="http://schemas.openxmlformats.org/officeDocument/2006/relationships/hyperlink" Target="https://rstudio.github.io/cheatsheets/html/purrr.html?_gl=1*4lqlx1*_ga*ODU2NzIzODI4LjE3MTMyODY3Njg.*_ga_2C0WZ1JHG0*MTcxMzI4Njc2OC4xLjEuMTcxMzI4OTAyMy4wLjAuMA.." TargetMode="External"/><Relationship Id="rId38" Type="http://schemas.openxmlformats.org/officeDocument/2006/relationships/hyperlink" Target="https://intro2r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hyperlink" Target="https://www.youtube.com/watch?v=1mBCw7Iczts&amp;list=PLvEbOYJrptjcNhXsf7T_cuC75RjpszRa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hyperlink" Target="https://vita.had.co.nz/papers/tidy-data.pdf" TargetMode="External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13BA-9B28-E310-AB39-A8A28D6BB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83" y="1041400"/>
            <a:ext cx="9144000" cy="2387600"/>
          </a:xfrm>
        </p:spPr>
        <p:txBody>
          <a:bodyPr/>
          <a:lstStyle/>
          <a:p>
            <a:pPr algn="l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Beginner’s Guide to </a:t>
            </a:r>
            <a:r>
              <a:rPr lang="en-US" sz="7200" dirty="0">
                <a:solidFill>
                  <a:srgbClr val="2DA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en-US" dirty="0">
              <a:solidFill>
                <a:srgbClr val="2DAAF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BB415-BFF4-9343-E7ED-0712B986A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783" y="3521075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##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Chelsea Faber, PhD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-----------------------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  Biostatistics Hands-On Workshop</a:t>
            </a:r>
          </a:p>
          <a:p>
            <a:pPr algn="l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  May 3, 2024</a:t>
            </a:r>
          </a:p>
        </p:txBody>
      </p:sp>
      <p:pic>
        <p:nvPicPr>
          <p:cNvPr id="9" name="Picture 8" descr="A qr code with a logo&#10;&#10;Description automatically generated">
            <a:extLst>
              <a:ext uri="{FF2B5EF4-FFF2-40B4-BE49-F238E27FC236}">
                <a16:creationId xmlns:a16="http://schemas.microsoft.com/office/drawing/2014/main" id="{2CE76F38-0712-3C7C-7D1B-1D4475E2B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223" y="107979"/>
            <a:ext cx="1731655" cy="17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16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729266-A30B-6750-408F-D97BED3DF62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# Code demo</a:t>
            </a:r>
          </a:p>
        </p:txBody>
      </p:sp>
    </p:spTree>
    <p:extLst>
      <p:ext uri="{BB962C8B-B14F-4D97-AF65-F5344CB8AC3E}">
        <p14:creationId xmlns:p14="http://schemas.microsoft.com/office/powerpoint/2010/main" val="152367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B90E-D696-18C7-6A40-18AED681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Resou</a:t>
            </a:r>
            <a:r>
              <a:rPr lang="en-US" sz="5400" dirty="0">
                <a:solidFill>
                  <a:srgbClr val="2DAAF4"/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r</a:t>
            </a: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ces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9F8012A-F53C-67C1-31AD-468EA511C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74" y="4239949"/>
            <a:ext cx="2313085" cy="1074200"/>
          </a:xfrm>
          <a:prstGeom prst="rect">
            <a:avLst/>
          </a:prstGeom>
        </p:spPr>
      </p:pic>
      <p:pic>
        <p:nvPicPr>
          <p:cNvPr id="10" name="Picture 9" descr="A blue text on a black background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3806ACC1-A4DF-6892-49E3-FEFC76C0B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57" y="2164933"/>
            <a:ext cx="1923461" cy="775088"/>
          </a:xfrm>
          <a:prstGeom prst="rect">
            <a:avLst/>
          </a:prstGeom>
        </p:spPr>
      </p:pic>
      <p:pic>
        <p:nvPicPr>
          <p:cNvPr id="12" name="Graphic 11">
            <a:hlinkClick r:id="rId6"/>
            <a:extLst>
              <a:ext uri="{FF2B5EF4-FFF2-40B4-BE49-F238E27FC236}">
                <a16:creationId xmlns:a16="http://schemas.microsoft.com/office/drawing/2014/main" id="{0D00E93F-6822-2BE6-11B6-086E2A6B3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1674" y="3352586"/>
            <a:ext cx="2191354" cy="555951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85C63A73-D4A7-5E56-FA19-8B388F17E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9887" y="2303518"/>
            <a:ext cx="993393" cy="1446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hlinkClick r:id="rId11"/>
            <a:extLst>
              <a:ext uri="{FF2B5EF4-FFF2-40B4-BE49-F238E27FC236}">
                <a16:creationId xmlns:a16="http://schemas.microsoft.com/office/drawing/2014/main" id="{417BE3F0-7C1C-1667-ED2E-07F1254F88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2233" y="3919507"/>
            <a:ext cx="993393" cy="1446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Graphic 18">
            <a:hlinkClick r:id="rId13"/>
            <a:extLst>
              <a:ext uri="{FF2B5EF4-FFF2-40B4-BE49-F238E27FC236}">
                <a16:creationId xmlns:a16="http://schemas.microsoft.com/office/drawing/2014/main" id="{B847FF61-499B-40D0-7313-EFD2CA3068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27391" y="2920317"/>
            <a:ext cx="1069492" cy="1234943"/>
          </a:xfrm>
          <a:prstGeom prst="rect">
            <a:avLst/>
          </a:prstGeom>
        </p:spPr>
      </p:pic>
      <p:pic>
        <p:nvPicPr>
          <p:cNvPr id="21" name="Graphic 20">
            <a:hlinkClick r:id="rId16"/>
            <a:extLst>
              <a:ext uri="{FF2B5EF4-FFF2-40B4-BE49-F238E27FC236}">
                <a16:creationId xmlns:a16="http://schemas.microsoft.com/office/drawing/2014/main" id="{59D500B7-F513-10F9-D925-9E01ACBCCB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50758" y="1948202"/>
            <a:ext cx="1069493" cy="1234944"/>
          </a:xfrm>
          <a:prstGeom prst="rect">
            <a:avLst/>
          </a:prstGeom>
        </p:spPr>
      </p:pic>
      <p:pic>
        <p:nvPicPr>
          <p:cNvPr id="25" name="Graphic 24">
            <a:hlinkClick r:id="rId19"/>
            <a:extLst>
              <a:ext uri="{FF2B5EF4-FFF2-40B4-BE49-F238E27FC236}">
                <a16:creationId xmlns:a16="http://schemas.microsoft.com/office/drawing/2014/main" id="{6ECDA0D3-7302-FD16-11C7-E114E6A68DC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70428" y="2920316"/>
            <a:ext cx="1069493" cy="1234944"/>
          </a:xfrm>
          <a:prstGeom prst="rect">
            <a:avLst/>
          </a:prstGeom>
        </p:spPr>
      </p:pic>
      <p:pic>
        <p:nvPicPr>
          <p:cNvPr id="27" name="Graphic 26">
            <a:hlinkClick r:id="rId22"/>
            <a:extLst>
              <a:ext uri="{FF2B5EF4-FFF2-40B4-BE49-F238E27FC236}">
                <a16:creationId xmlns:a16="http://schemas.microsoft.com/office/drawing/2014/main" id="{FAEDE0DC-F5C8-74D3-F465-CEAD3466AB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80678" y="1948202"/>
            <a:ext cx="1065497" cy="1230330"/>
          </a:xfrm>
          <a:prstGeom prst="rect">
            <a:avLst/>
          </a:prstGeom>
        </p:spPr>
      </p:pic>
      <p:pic>
        <p:nvPicPr>
          <p:cNvPr id="1025" name="Picture 1024">
            <a:hlinkClick r:id="rId25"/>
            <a:extLst>
              <a:ext uri="{FF2B5EF4-FFF2-40B4-BE49-F238E27FC236}">
                <a16:creationId xmlns:a16="http://schemas.microsoft.com/office/drawing/2014/main" id="{807689FE-9B13-94B3-0895-17319A67478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21133" y="3919506"/>
            <a:ext cx="993392" cy="1446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Graphic 1027">
            <a:hlinkClick r:id="rId27"/>
            <a:extLst>
              <a:ext uri="{FF2B5EF4-FFF2-40B4-BE49-F238E27FC236}">
                <a16:creationId xmlns:a16="http://schemas.microsoft.com/office/drawing/2014/main" id="{3BE20E82-A92F-1C4B-A588-DACC449D701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557310" y="2920316"/>
            <a:ext cx="1069493" cy="1234944"/>
          </a:xfrm>
          <a:prstGeom prst="rect">
            <a:avLst/>
          </a:prstGeom>
        </p:spPr>
      </p:pic>
      <p:pic>
        <p:nvPicPr>
          <p:cNvPr id="1030" name="Graphic 1029">
            <a:hlinkClick r:id="rId30"/>
            <a:extLst>
              <a:ext uri="{FF2B5EF4-FFF2-40B4-BE49-F238E27FC236}">
                <a16:creationId xmlns:a16="http://schemas.microsoft.com/office/drawing/2014/main" id="{EC989F2E-1EA3-4B17-883F-8278E476CFF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865601" y="3908537"/>
            <a:ext cx="1069494" cy="1234945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1777E0E3-CC43-682E-69AD-F78D0F11D109}"/>
              </a:ext>
            </a:extLst>
          </p:cNvPr>
          <p:cNvSpPr txBox="1"/>
          <p:nvPr/>
        </p:nvSpPr>
        <p:spPr>
          <a:xfrm>
            <a:off x="1013407" y="5632492"/>
            <a:ext cx="2838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Online Lea</a:t>
            </a:r>
            <a:r>
              <a:rPr lang="en-US" sz="2000" dirty="0">
                <a:solidFill>
                  <a:srgbClr val="2DA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ning # Communities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0EB8329F-06B9-1717-7125-BCA50BD56FB2}"/>
              </a:ext>
            </a:extLst>
          </p:cNvPr>
          <p:cNvSpPr txBox="1"/>
          <p:nvPr/>
        </p:nvSpPr>
        <p:spPr>
          <a:xfrm>
            <a:off x="4955253" y="5632492"/>
            <a:ext cx="230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Cheatsheets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4007D7D6-2F8D-432D-1A8B-E87EE6988369}"/>
              </a:ext>
            </a:extLst>
          </p:cNvPr>
          <p:cNvSpPr txBox="1"/>
          <p:nvPr/>
        </p:nvSpPr>
        <p:spPr>
          <a:xfrm>
            <a:off x="8714440" y="5632492"/>
            <a:ext cx="2464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F</a:t>
            </a:r>
            <a:r>
              <a:rPr lang="en-US" sz="2000" dirty="0">
                <a:solidFill>
                  <a:srgbClr val="2DA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ee e-books</a:t>
            </a:r>
          </a:p>
        </p:txBody>
      </p:sp>
      <p:pic>
        <p:nvPicPr>
          <p:cNvPr id="1035" name="Graphic 1034">
            <a:hlinkClick r:id="rId33"/>
            <a:extLst>
              <a:ext uri="{FF2B5EF4-FFF2-40B4-BE49-F238E27FC236}">
                <a16:creationId xmlns:a16="http://schemas.microsoft.com/office/drawing/2014/main" id="{08A466FD-1C90-A91C-0188-A678017DE3F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994348" y="3913152"/>
            <a:ext cx="1065497" cy="1230330"/>
          </a:xfrm>
          <a:prstGeom prst="rect">
            <a:avLst/>
          </a:prstGeom>
        </p:spPr>
      </p:pic>
      <p:pic>
        <p:nvPicPr>
          <p:cNvPr id="1037" name="Picture 1036">
            <a:hlinkClick r:id="rId36"/>
            <a:extLst>
              <a:ext uri="{FF2B5EF4-FFF2-40B4-BE49-F238E27FC236}">
                <a16:creationId xmlns:a16="http://schemas.microsoft.com/office/drawing/2014/main" id="{008D90F6-0B94-6896-460E-857A30BD3E0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823333" y="2303515"/>
            <a:ext cx="993393" cy="1446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9" name="Picture 1038">
            <a:hlinkClick r:id="rId38"/>
            <a:extLst>
              <a:ext uri="{FF2B5EF4-FFF2-40B4-BE49-F238E27FC236}">
                <a16:creationId xmlns:a16="http://schemas.microsoft.com/office/drawing/2014/main" id="{8B3D64BB-6A19-0C41-8C4C-4F0C3888A0F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668769" y="2303518"/>
            <a:ext cx="999075" cy="1446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41" name="Picture 1040">
            <a:hlinkClick r:id="rId40"/>
            <a:extLst>
              <a:ext uri="{FF2B5EF4-FFF2-40B4-BE49-F238E27FC236}">
                <a16:creationId xmlns:a16="http://schemas.microsoft.com/office/drawing/2014/main" id="{89F83CC0-2E27-D43E-AA42-66626147BCFF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823335" y="3908537"/>
            <a:ext cx="993391" cy="1467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869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729266-A30B-6750-408F-D97BED3DF62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# What is </a:t>
            </a:r>
            <a:r>
              <a:rPr lang="en-US" sz="6600" dirty="0">
                <a:solidFill>
                  <a:srgbClr val="2DA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76B678-E113-02C9-26D2-5918F2FC82F4}"/>
              </a:ext>
            </a:extLst>
          </p:cNvPr>
          <p:cNvSpPr txBox="1">
            <a:spLocks/>
          </p:cNvSpPr>
          <p:nvPr/>
        </p:nvSpPr>
        <p:spPr>
          <a:xfrm>
            <a:off x="990600" y="2174876"/>
            <a:ext cx="5511800" cy="3286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 is a </a:t>
            </a: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programming language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 a set of rules and conventions that allow humans to translate our ideas into instructions computers can understand</a:t>
            </a:r>
          </a:p>
          <a:p>
            <a:pPr>
              <a:lnSpc>
                <a:spcPct val="120000"/>
              </a:lnSpc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Using R for data analysis requires us to learn its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vocabulary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and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grammar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like any other language.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9C41E-3633-40B8-E848-CC8BFF68E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2495265"/>
            <a:ext cx="4737100" cy="278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65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729266-A30B-6750-408F-D97BED3DF62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# Why </a:t>
            </a:r>
            <a:r>
              <a:rPr lang="en-US" sz="6600" dirty="0">
                <a:solidFill>
                  <a:srgbClr val="2DA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?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76B678-E113-02C9-26D2-5918F2FC82F4}"/>
              </a:ext>
            </a:extLst>
          </p:cNvPr>
          <p:cNvSpPr txBox="1">
            <a:spLocks/>
          </p:cNvSpPr>
          <p:nvPr/>
        </p:nvSpPr>
        <p:spPr>
          <a:xfrm>
            <a:off x="990600" y="1857376"/>
            <a:ext cx="9144000" cy="4069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</a:t>
            </a:r>
            <a:r>
              <a:rPr lang="en-US" sz="2000" dirty="0">
                <a:solidFill>
                  <a:srgbClr val="2DAAF4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ee!</a:t>
            </a:r>
          </a:p>
          <a:p>
            <a:pPr>
              <a:lnSpc>
                <a:spcPct val="120000"/>
              </a:lnSpc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Open source</a:t>
            </a:r>
          </a:p>
          <a:p>
            <a:pPr>
              <a:lnSpc>
                <a:spcPct val="120000"/>
              </a:lnSpc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Intuitive user-interface (R Studio)</a:t>
            </a:r>
          </a:p>
          <a:p>
            <a:pPr>
              <a:lnSpc>
                <a:spcPct val="120000"/>
              </a:lnSpc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Available for Windows, Mac, and Linux</a:t>
            </a:r>
          </a:p>
          <a:p>
            <a:pPr>
              <a:lnSpc>
                <a:spcPct val="120000"/>
              </a:lnSpc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Very popular and well-supported</a:t>
            </a:r>
          </a:p>
          <a:p>
            <a:pPr>
              <a:lnSpc>
                <a:spcPct val="120000"/>
              </a:lnSpc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Beginner friendly</a:t>
            </a:r>
          </a:p>
          <a:p>
            <a:pPr>
              <a:lnSpc>
                <a:spcPct val="120000"/>
              </a:lnSpc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Extensive packages and functions</a:t>
            </a:r>
          </a:p>
          <a:p>
            <a:pPr>
              <a:lnSpc>
                <a:spcPct val="120000"/>
              </a:lnSpc>
              <a:buFont typeface="Lucida Console" panose="020B0609040504020204" pitchFamily="49" charset="0"/>
              <a:buChar char="#"/>
            </a:pPr>
            <a:r>
              <a:rPr lang="en-US" sz="2000" b="1" dirty="0">
                <a:solidFill>
                  <a:srgbClr val="2DAAF4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Facilitates efficient and reproducible data analyses</a:t>
            </a:r>
          </a:p>
        </p:txBody>
      </p:sp>
    </p:spTree>
    <p:extLst>
      <p:ext uri="{BB962C8B-B14F-4D97-AF65-F5344CB8AC3E}">
        <p14:creationId xmlns:p14="http://schemas.microsoft.com/office/powerpoint/2010/main" val="230327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729266-A30B-6750-408F-D97BED3DF629}"/>
              </a:ext>
            </a:extLst>
          </p:cNvPr>
          <p:cNvSpPr txBox="1">
            <a:spLocks/>
          </p:cNvSpPr>
          <p:nvPr/>
        </p:nvSpPr>
        <p:spPr>
          <a:xfrm>
            <a:off x="990597" y="480218"/>
            <a:ext cx="100266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How can </a:t>
            </a:r>
            <a:r>
              <a:rPr lang="en-US" dirty="0">
                <a:solidFill>
                  <a:srgbClr val="2DAAF4"/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 improve my data analysis workflow?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F0DF2-A4C1-40E0-1DD2-5DECB1E6A240}"/>
              </a:ext>
            </a:extLst>
          </p:cNvPr>
          <p:cNvSpPr txBox="1"/>
          <p:nvPr/>
        </p:nvSpPr>
        <p:spPr>
          <a:xfrm>
            <a:off x="1222421" y="2113296"/>
            <a:ext cx="3326014" cy="724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rgbClr val="2DAAF4"/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eproducibility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210E59-E84B-5BA8-F980-D82E95F36B44}"/>
              </a:ext>
            </a:extLst>
          </p:cNvPr>
          <p:cNvGrpSpPr/>
          <p:nvPr/>
        </p:nvGrpSpPr>
        <p:grpSpPr>
          <a:xfrm>
            <a:off x="4911490" y="2197316"/>
            <a:ext cx="2398144" cy="679306"/>
            <a:chOff x="4237567" y="2124073"/>
            <a:chExt cx="2793317" cy="79124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C8CCA2-EA73-0193-996E-069163556569}"/>
                </a:ext>
              </a:extLst>
            </p:cNvPr>
            <p:cNvGrpSpPr/>
            <p:nvPr/>
          </p:nvGrpSpPr>
          <p:grpSpPr>
            <a:xfrm>
              <a:off x="4237567" y="2207766"/>
              <a:ext cx="1280357" cy="707551"/>
              <a:chOff x="4618567" y="1972033"/>
              <a:chExt cx="1729631" cy="95582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9584C32-A545-F97E-23C4-F4C954783DFF}"/>
                  </a:ext>
                </a:extLst>
              </p:cNvPr>
              <p:cNvGrpSpPr/>
              <p:nvPr/>
            </p:nvGrpSpPr>
            <p:grpSpPr>
              <a:xfrm>
                <a:off x="4618567" y="1972033"/>
                <a:ext cx="955829" cy="955829"/>
                <a:chOff x="5181600" y="2266545"/>
                <a:chExt cx="1065178" cy="1065178"/>
              </a:xfrm>
            </p:grpSpPr>
            <p:pic>
              <p:nvPicPr>
                <p:cNvPr id="5" name="Graphic 4" descr="User with solid fill">
                  <a:extLst>
                    <a:ext uri="{FF2B5EF4-FFF2-40B4-BE49-F238E27FC236}">
                      <a16:creationId xmlns:a16="http://schemas.microsoft.com/office/drawing/2014/main" id="{04CDD483-7191-E975-830B-BD8FFA04AF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81600" y="2266545"/>
                  <a:ext cx="607978" cy="607978"/>
                </a:xfrm>
                <a:prstGeom prst="rect">
                  <a:avLst/>
                </a:prstGeom>
              </p:spPr>
            </p:pic>
            <p:pic>
              <p:nvPicPr>
                <p:cNvPr id="7" name="Graphic 6" descr="User with solid fill">
                  <a:extLst>
                    <a:ext uri="{FF2B5EF4-FFF2-40B4-BE49-F238E27FC236}">
                      <a16:creationId xmlns:a16="http://schemas.microsoft.com/office/drawing/2014/main" id="{1E69E11A-F2D8-1C3E-B080-622463047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34000" y="2418945"/>
                  <a:ext cx="607978" cy="607978"/>
                </a:xfrm>
                <a:prstGeom prst="rect">
                  <a:avLst/>
                </a:prstGeom>
              </p:spPr>
            </p:pic>
            <p:pic>
              <p:nvPicPr>
                <p:cNvPr id="9" name="Graphic 8" descr="User with solid fill">
                  <a:extLst>
                    <a:ext uri="{FF2B5EF4-FFF2-40B4-BE49-F238E27FC236}">
                      <a16:creationId xmlns:a16="http://schemas.microsoft.com/office/drawing/2014/main" id="{F7CD4885-F994-AAA1-6EE8-213AA73C9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6400" y="2571345"/>
                  <a:ext cx="607978" cy="607978"/>
                </a:xfrm>
                <a:prstGeom prst="rect">
                  <a:avLst/>
                </a:prstGeom>
              </p:spPr>
            </p:pic>
            <p:pic>
              <p:nvPicPr>
                <p:cNvPr id="10" name="Graphic 9" descr="User with solid fill">
                  <a:extLst>
                    <a:ext uri="{FF2B5EF4-FFF2-40B4-BE49-F238E27FC236}">
                      <a16:creationId xmlns:a16="http://schemas.microsoft.com/office/drawing/2014/main" id="{AC8EFE3D-7153-517C-2DDF-B0B8A828E5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723745"/>
                  <a:ext cx="607978" cy="607978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36C9817-D516-5E18-AF06-3E5C97AAD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482" y="2139674"/>
                <a:ext cx="125171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78C719F-34C9-A511-7EAD-5D016E2E4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8882" y="2292074"/>
                <a:ext cx="1099316" cy="0"/>
              </a:xfrm>
              <a:prstGeom prst="straightConnector1">
                <a:avLst/>
              </a:prstGeom>
              <a:ln w="12700">
                <a:solidFill>
                  <a:srgbClr val="E9713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BC582A4-3345-99B6-3662-27FB333149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282" y="2444474"/>
                <a:ext cx="946916" cy="0"/>
              </a:xfrm>
              <a:prstGeom prst="straightConnector1">
                <a:avLst/>
              </a:prstGeom>
              <a:ln w="12700">
                <a:solidFill>
                  <a:srgbClr val="A02B93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90A71A5-57A6-2C67-838C-E43B8FD3F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3682" y="2596874"/>
                <a:ext cx="794516" cy="0"/>
              </a:xfrm>
              <a:prstGeom prst="straightConnector1">
                <a:avLst/>
              </a:prstGeom>
              <a:ln w="12700">
                <a:solidFill>
                  <a:srgbClr val="61CBF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2.3 Essential ggplot commands | Data ...">
              <a:extLst>
                <a:ext uri="{FF2B5EF4-FFF2-40B4-BE49-F238E27FC236}">
                  <a16:creationId xmlns:a16="http://schemas.microsoft.com/office/drawing/2014/main" id="{DA33E199-7894-B628-3ED4-88001DE7A1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2" t="7855" r="25195" b="24543"/>
            <a:stretch/>
          </p:blipFill>
          <p:spPr bwMode="auto">
            <a:xfrm flipV="1">
              <a:off x="5610962" y="2124073"/>
              <a:ext cx="1419922" cy="791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3" name="TextBox 1052">
            <a:extLst>
              <a:ext uri="{FF2B5EF4-FFF2-40B4-BE49-F238E27FC236}">
                <a16:creationId xmlns:a16="http://schemas.microsoft.com/office/drawing/2014/main" id="{EA8B05E7-B890-9F44-B2C8-3C8019E692CD}"/>
              </a:ext>
            </a:extLst>
          </p:cNvPr>
          <p:cNvSpPr txBox="1"/>
          <p:nvPr/>
        </p:nvSpPr>
        <p:spPr>
          <a:xfrm>
            <a:off x="1222421" y="5379489"/>
            <a:ext cx="2862769" cy="724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Lucida Console" panose="020B0609040504020204" pitchFamily="49" charset="0"/>
              <a:buChar char="#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Scalability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BA631C3B-90B0-8D62-8D2A-14A922DDC7A6}"/>
              </a:ext>
            </a:extLst>
          </p:cNvPr>
          <p:cNvGrpSpPr/>
          <p:nvPr/>
        </p:nvGrpSpPr>
        <p:grpSpPr>
          <a:xfrm>
            <a:off x="4008179" y="5516942"/>
            <a:ext cx="1446411" cy="860840"/>
            <a:chOff x="3819500" y="3251145"/>
            <a:chExt cx="1446411" cy="860840"/>
          </a:xfrm>
        </p:grpSpPr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DC90B284-E839-ED7C-521A-361ADD02F913}"/>
                </a:ext>
              </a:extLst>
            </p:cNvPr>
            <p:cNvGrpSpPr/>
            <p:nvPr/>
          </p:nvGrpSpPr>
          <p:grpSpPr>
            <a:xfrm>
              <a:off x="4732709" y="3341155"/>
              <a:ext cx="533202" cy="101335"/>
              <a:chOff x="9496013" y="3046258"/>
              <a:chExt cx="533202" cy="101335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6F1B15C-592B-5E9C-5C23-46503BA80C55}"/>
                  </a:ext>
                </a:extLst>
              </p:cNvPr>
              <p:cNvSpPr/>
              <p:nvPr/>
            </p:nvSpPr>
            <p:spPr>
              <a:xfrm>
                <a:off x="9496013" y="3046258"/>
                <a:ext cx="533202" cy="101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7C0D2A31-323E-5DBD-0E03-F5399C489797}"/>
                  </a:ext>
                </a:extLst>
              </p:cNvPr>
              <p:cNvSpPr/>
              <p:nvPr/>
            </p:nvSpPr>
            <p:spPr>
              <a:xfrm>
                <a:off x="9544050" y="3071591"/>
                <a:ext cx="50668" cy="5066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F451A8F6-9973-28DE-3E40-E2F3AAF74AE8}"/>
                  </a:ext>
                </a:extLst>
              </p:cNvPr>
              <p:cNvCxnSpPr/>
              <p:nvPr/>
            </p:nvCxnSpPr>
            <p:spPr>
              <a:xfrm>
                <a:off x="9639294" y="3096925"/>
                <a:ext cx="2992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453A0BD0-E253-8DBC-23AB-11655D11BE52}"/>
                </a:ext>
              </a:extLst>
            </p:cNvPr>
            <p:cNvGrpSpPr/>
            <p:nvPr/>
          </p:nvGrpSpPr>
          <p:grpSpPr>
            <a:xfrm>
              <a:off x="3819500" y="3605565"/>
              <a:ext cx="533202" cy="101335"/>
              <a:chOff x="9496013" y="3046258"/>
              <a:chExt cx="533202" cy="101335"/>
            </a:xfrm>
          </p:grpSpPr>
          <p:sp>
            <p:nvSpPr>
              <p:cNvPr id="1032" name="Rectangle: Rounded Corners 1031">
                <a:extLst>
                  <a:ext uri="{FF2B5EF4-FFF2-40B4-BE49-F238E27FC236}">
                    <a16:creationId xmlns:a16="http://schemas.microsoft.com/office/drawing/2014/main" id="{E29AE8BC-3BCD-0A66-B3B2-2AA4115C7AEC}"/>
                  </a:ext>
                </a:extLst>
              </p:cNvPr>
              <p:cNvSpPr/>
              <p:nvPr/>
            </p:nvSpPr>
            <p:spPr>
              <a:xfrm>
                <a:off x="9496013" y="3046258"/>
                <a:ext cx="533202" cy="101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BA47D791-032E-F86D-368C-0E9872348B34}"/>
                  </a:ext>
                </a:extLst>
              </p:cNvPr>
              <p:cNvSpPr/>
              <p:nvPr/>
            </p:nvSpPr>
            <p:spPr>
              <a:xfrm>
                <a:off x="9544050" y="3071591"/>
                <a:ext cx="50668" cy="5066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56F70C6D-202E-5E3F-F847-ECFEBFFCC44F}"/>
                  </a:ext>
                </a:extLst>
              </p:cNvPr>
              <p:cNvCxnSpPr/>
              <p:nvPr/>
            </p:nvCxnSpPr>
            <p:spPr>
              <a:xfrm>
                <a:off x="9639294" y="3096925"/>
                <a:ext cx="2992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159B259F-40B1-56CF-A6CB-2C56CD96FAB0}"/>
                </a:ext>
              </a:extLst>
            </p:cNvPr>
            <p:cNvGrpSpPr/>
            <p:nvPr/>
          </p:nvGrpSpPr>
          <p:grpSpPr>
            <a:xfrm>
              <a:off x="4732709" y="3486027"/>
              <a:ext cx="533202" cy="101335"/>
              <a:chOff x="9496013" y="3046258"/>
              <a:chExt cx="533202" cy="101335"/>
            </a:xfrm>
          </p:grpSpPr>
          <p:sp>
            <p:nvSpPr>
              <p:cNvPr id="1036" name="Rectangle: Rounded Corners 1035">
                <a:extLst>
                  <a:ext uri="{FF2B5EF4-FFF2-40B4-BE49-F238E27FC236}">
                    <a16:creationId xmlns:a16="http://schemas.microsoft.com/office/drawing/2014/main" id="{63B42CFB-72F3-148F-8F86-70DD04885D22}"/>
                  </a:ext>
                </a:extLst>
              </p:cNvPr>
              <p:cNvSpPr/>
              <p:nvPr/>
            </p:nvSpPr>
            <p:spPr>
              <a:xfrm>
                <a:off x="9496013" y="3046258"/>
                <a:ext cx="533202" cy="101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958F7D58-14FD-072E-AA6F-250ED17F24D9}"/>
                  </a:ext>
                </a:extLst>
              </p:cNvPr>
              <p:cNvSpPr/>
              <p:nvPr/>
            </p:nvSpPr>
            <p:spPr>
              <a:xfrm>
                <a:off x="9544050" y="3071591"/>
                <a:ext cx="50668" cy="5066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8" name="Straight Connector 1037">
                <a:extLst>
                  <a:ext uri="{FF2B5EF4-FFF2-40B4-BE49-F238E27FC236}">
                    <a16:creationId xmlns:a16="http://schemas.microsoft.com/office/drawing/2014/main" id="{D5FEE0A7-B113-802A-F96F-659C0B290EEC}"/>
                  </a:ext>
                </a:extLst>
              </p:cNvPr>
              <p:cNvCxnSpPr/>
              <p:nvPr/>
            </p:nvCxnSpPr>
            <p:spPr>
              <a:xfrm>
                <a:off x="9639294" y="3096925"/>
                <a:ext cx="2992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CB2853A5-89A2-A474-BDD0-2375DFA42699}"/>
                </a:ext>
              </a:extLst>
            </p:cNvPr>
            <p:cNvGrpSpPr/>
            <p:nvPr/>
          </p:nvGrpSpPr>
          <p:grpSpPr>
            <a:xfrm>
              <a:off x="4732709" y="3630899"/>
              <a:ext cx="533202" cy="101335"/>
              <a:chOff x="9496013" y="3046258"/>
              <a:chExt cx="533202" cy="101335"/>
            </a:xfrm>
          </p:grpSpPr>
          <p:sp>
            <p:nvSpPr>
              <p:cNvPr id="1040" name="Rectangle: Rounded Corners 1039">
                <a:extLst>
                  <a:ext uri="{FF2B5EF4-FFF2-40B4-BE49-F238E27FC236}">
                    <a16:creationId xmlns:a16="http://schemas.microsoft.com/office/drawing/2014/main" id="{F0C56803-C5C5-0A89-EEA1-6EA4F49F76BE}"/>
                  </a:ext>
                </a:extLst>
              </p:cNvPr>
              <p:cNvSpPr/>
              <p:nvPr/>
            </p:nvSpPr>
            <p:spPr>
              <a:xfrm>
                <a:off x="9496013" y="3046258"/>
                <a:ext cx="533202" cy="101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565B02A9-A24C-1404-2DE2-9495B28E93D2}"/>
                  </a:ext>
                </a:extLst>
              </p:cNvPr>
              <p:cNvSpPr/>
              <p:nvPr/>
            </p:nvSpPr>
            <p:spPr>
              <a:xfrm>
                <a:off x="9544050" y="3071591"/>
                <a:ext cx="50668" cy="5066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EF4FD1A4-2136-0660-7E78-DABB9678E66F}"/>
                  </a:ext>
                </a:extLst>
              </p:cNvPr>
              <p:cNvCxnSpPr/>
              <p:nvPr/>
            </p:nvCxnSpPr>
            <p:spPr>
              <a:xfrm>
                <a:off x="9639294" y="3096925"/>
                <a:ext cx="2992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A3A0C12B-2B0B-72AA-AE16-62478AF9BECF}"/>
                </a:ext>
              </a:extLst>
            </p:cNvPr>
            <p:cNvGrpSpPr/>
            <p:nvPr/>
          </p:nvGrpSpPr>
          <p:grpSpPr>
            <a:xfrm>
              <a:off x="4732709" y="3775771"/>
              <a:ext cx="533202" cy="101335"/>
              <a:chOff x="9496013" y="3046258"/>
              <a:chExt cx="533202" cy="101335"/>
            </a:xfrm>
          </p:grpSpPr>
          <p:sp>
            <p:nvSpPr>
              <p:cNvPr id="1044" name="Rectangle: Rounded Corners 1043">
                <a:extLst>
                  <a:ext uri="{FF2B5EF4-FFF2-40B4-BE49-F238E27FC236}">
                    <a16:creationId xmlns:a16="http://schemas.microsoft.com/office/drawing/2014/main" id="{35459D6C-10FD-D9E5-66C7-1A3E6E92260E}"/>
                  </a:ext>
                </a:extLst>
              </p:cNvPr>
              <p:cNvSpPr/>
              <p:nvPr/>
            </p:nvSpPr>
            <p:spPr>
              <a:xfrm>
                <a:off x="9496013" y="3046258"/>
                <a:ext cx="533202" cy="101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12129965-DAEE-CB45-56D7-B4BAE558427C}"/>
                  </a:ext>
                </a:extLst>
              </p:cNvPr>
              <p:cNvSpPr/>
              <p:nvPr/>
            </p:nvSpPr>
            <p:spPr>
              <a:xfrm>
                <a:off x="9544050" y="3071591"/>
                <a:ext cx="50668" cy="5066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6" name="Straight Connector 1045">
                <a:extLst>
                  <a:ext uri="{FF2B5EF4-FFF2-40B4-BE49-F238E27FC236}">
                    <a16:creationId xmlns:a16="http://schemas.microsoft.com/office/drawing/2014/main" id="{4E46E47C-5B27-28D1-97DB-1FCB6CFD86E8}"/>
                  </a:ext>
                </a:extLst>
              </p:cNvPr>
              <p:cNvCxnSpPr/>
              <p:nvPr/>
            </p:nvCxnSpPr>
            <p:spPr>
              <a:xfrm>
                <a:off x="9639294" y="3096925"/>
                <a:ext cx="2992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27A7DA72-9BAE-BA47-5008-28D73E2A6C85}"/>
                </a:ext>
              </a:extLst>
            </p:cNvPr>
            <p:cNvGrpSpPr/>
            <p:nvPr/>
          </p:nvGrpSpPr>
          <p:grpSpPr>
            <a:xfrm>
              <a:off x="4732709" y="3920644"/>
              <a:ext cx="533202" cy="101335"/>
              <a:chOff x="9496013" y="3046258"/>
              <a:chExt cx="533202" cy="101335"/>
            </a:xfrm>
          </p:grpSpPr>
          <p:sp>
            <p:nvSpPr>
              <p:cNvPr id="1048" name="Rectangle: Rounded Corners 1047">
                <a:extLst>
                  <a:ext uri="{FF2B5EF4-FFF2-40B4-BE49-F238E27FC236}">
                    <a16:creationId xmlns:a16="http://schemas.microsoft.com/office/drawing/2014/main" id="{75A80F98-E6CD-C33D-260E-6B7C6B0E0BF3}"/>
                  </a:ext>
                </a:extLst>
              </p:cNvPr>
              <p:cNvSpPr/>
              <p:nvPr/>
            </p:nvSpPr>
            <p:spPr>
              <a:xfrm>
                <a:off x="9496013" y="3046258"/>
                <a:ext cx="533202" cy="101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EEBFB417-376B-BD3F-515C-16C7122E0515}"/>
                  </a:ext>
                </a:extLst>
              </p:cNvPr>
              <p:cNvSpPr/>
              <p:nvPr/>
            </p:nvSpPr>
            <p:spPr>
              <a:xfrm>
                <a:off x="9544050" y="3071591"/>
                <a:ext cx="50668" cy="5066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7750A2AD-9E2E-1B30-6574-4E85406D8242}"/>
                  </a:ext>
                </a:extLst>
              </p:cNvPr>
              <p:cNvCxnSpPr/>
              <p:nvPr/>
            </p:nvCxnSpPr>
            <p:spPr>
              <a:xfrm>
                <a:off x="9639294" y="3096925"/>
                <a:ext cx="29922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6" name="Left Brace 1055">
              <a:extLst>
                <a:ext uri="{FF2B5EF4-FFF2-40B4-BE49-F238E27FC236}">
                  <a16:creationId xmlns:a16="http://schemas.microsoft.com/office/drawing/2014/main" id="{389291B3-EDD4-43C2-5488-27C9D4EFAE18}"/>
                </a:ext>
              </a:extLst>
            </p:cNvPr>
            <p:cNvSpPr/>
            <p:nvPr/>
          </p:nvSpPr>
          <p:spPr>
            <a:xfrm>
              <a:off x="4424363" y="3251145"/>
              <a:ext cx="256669" cy="860840"/>
            </a:xfrm>
            <a:prstGeom prst="leftBrace">
              <a:avLst>
                <a:gd name="adj1" fmla="val 8333"/>
                <a:gd name="adj2" fmla="val 4834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73B953-4809-BB88-F73A-EE3FB472B313}"/>
              </a:ext>
            </a:extLst>
          </p:cNvPr>
          <p:cNvSpPr txBox="1"/>
          <p:nvPr/>
        </p:nvSpPr>
        <p:spPr>
          <a:xfrm>
            <a:off x="1222421" y="4326356"/>
            <a:ext cx="4257604" cy="724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Lucida Console" panose="020B0609040504020204" pitchFamily="49" charset="0"/>
              <a:buChar char="#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Speed and automation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8AE8F-6FE6-78F5-5A27-4AA28F9443AE}"/>
              </a:ext>
            </a:extLst>
          </p:cNvPr>
          <p:cNvSpPr txBox="1"/>
          <p:nvPr/>
        </p:nvSpPr>
        <p:spPr>
          <a:xfrm>
            <a:off x="1222421" y="3297021"/>
            <a:ext cx="9794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Lucida Console" panose="020B0609040504020204" pitchFamily="49" charset="0"/>
              <a:buChar char="#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Integ</a:t>
            </a:r>
            <a:r>
              <a:rPr lang="en-US" sz="2400" dirty="0">
                <a:solidFill>
                  <a:srgbClr val="2DAAF4"/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ation with version-control</a:t>
            </a:r>
          </a:p>
          <a:p>
            <a:pPr>
              <a:buFont typeface="Lucida Console" panose="020B0609040504020204" pitchFamily="49" charset="0"/>
              <a:buChar char="#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software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F34E33-B3A8-9D6C-B9DB-189043A86406}"/>
              </a:ext>
            </a:extLst>
          </p:cNvPr>
          <p:cNvGrpSpPr/>
          <p:nvPr/>
        </p:nvGrpSpPr>
        <p:grpSpPr>
          <a:xfrm>
            <a:off x="7625506" y="2771089"/>
            <a:ext cx="3047680" cy="1496987"/>
            <a:chOff x="9036065" y="5207003"/>
            <a:chExt cx="3047680" cy="149698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98B0BF-4110-118F-4FFB-743791C4D646}"/>
                </a:ext>
              </a:extLst>
            </p:cNvPr>
            <p:cNvCxnSpPr/>
            <p:nvPr/>
          </p:nvCxnSpPr>
          <p:spPr>
            <a:xfrm flipH="1" flipV="1">
              <a:off x="9808578" y="5543698"/>
              <a:ext cx="313335" cy="7414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F5D3341-A1EF-52A0-404A-54A51F11B95E}"/>
                </a:ext>
              </a:extLst>
            </p:cNvPr>
            <p:cNvSpPr/>
            <p:nvPr/>
          </p:nvSpPr>
          <p:spPr>
            <a:xfrm>
              <a:off x="9284933" y="5425260"/>
              <a:ext cx="1113933" cy="22974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 3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BB2B577-DB76-2C06-5C41-F8837C215C75}"/>
                </a:ext>
              </a:extLst>
            </p:cNvPr>
            <p:cNvSpPr/>
            <p:nvPr/>
          </p:nvSpPr>
          <p:spPr>
            <a:xfrm>
              <a:off x="9437333" y="5738527"/>
              <a:ext cx="1113933" cy="22974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 2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493C799-1A55-8613-094F-E8B09F348602}"/>
                </a:ext>
              </a:extLst>
            </p:cNvPr>
            <p:cNvSpPr/>
            <p:nvPr/>
          </p:nvSpPr>
          <p:spPr>
            <a:xfrm>
              <a:off x="9589733" y="6051794"/>
              <a:ext cx="1113933" cy="22974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Version 1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5C36A58-FCD3-B6BE-B1CA-323A051675D7}"/>
                </a:ext>
              </a:extLst>
            </p:cNvPr>
            <p:cNvSpPr/>
            <p:nvPr/>
          </p:nvSpPr>
          <p:spPr>
            <a:xfrm>
              <a:off x="11004246" y="5738526"/>
              <a:ext cx="1075267" cy="22974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948275-7A6B-C7A1-4D61-A3C0A53D1FE7}"/>
                </a:ext>
              </a:extLst>
            </p:cNvPr>
            <p:cNvSpPr txBox="1"/>
            <p:nvPr/>
          </p:nvSpPr>
          <p:spPr>
            <a:xfrm>
              <a:off x="11000012" y="5207003"/>
              <a:ext cx="1083733" cy="460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Console" panose="020B0609040504020204" pitchFamily="49" charset="0"/>
                  <a:cs typeface="Courier New" panose="02070309020205020404" pitchFamily="49" charset="0"/>
                  <a:sym typeface="Wingdings" panose="05000000000000000000" pitchFamily="2" charset="2"/>
                </a:rPr>
                <a:t>Checkout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07D803-C131-1A15-675A-57FFD70697F4}"/>
                </a:ext>
              </a:extLst>
            </p:cNvPr>
            <p:cNvSpPr txBox="1"/>
            <p:nvPr/>
          </p:nvSpPr>
          <p:spPr>
            <a:xfrm>
              <a:off x="9036065" y="6243030"/>
              <a:ext cx="1916467" cy="460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Console" panose="020B0609040504020204" pitchFamily="49" charset="0"/>
                  <a:cs typeface="Courier New" panose="02070309020205020404" pitchFamily="49" charset="0"/>
                  <a:sym typeface="Wingdings" panose="05000000000000000000" pitchFamily="2" charset="2"/>
                </a:rPr>
                <a:t>Version database</a:t>
              </a:r>
            </a:p>
          </p:txBody>
        </p:sp>
        <p:pic>
          <p:nvPicPr>
            <p:cNvPr id="28" name="Graphic 27" descr="Clock with solid fill">
              <a:extLst>
                <a:ext uri="{FF2B5EF4-FFF2-40B4-BE49-F238E27FC236}">
                  <a16:creationId xmlns:a16="http://schemas.microsoft.com/office/drawing/2014/main" id="{88589B20-B334-03D2-59DC-D304501E6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45753" y="6008370"/>
              <a:ext cx="273173" cy="273173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8F5C072-1F10-47F9-AA8B-05B67DDE02B4}"/>
                </a:ext>
              </a:extLst>
            </p:cNvPr>
            <p:cNvCxnSpPr/>
            <p:nvPr/>
          </p:nvCxnSpPr>
          <p:spPr>
            <a:xfrm>
              <a:off x="10608945" y="5853401"/>
              <a:ext cx="3219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4" descr="Cup Coffee Code Programming Developer Team Pause Svg Png Icon Free Download  (#486505) - OnlineWebFonts.COM">
            <a:extLst>
              <a:ext uri="{FF2B5EF4-FFF2-40B4-BE49-F238E27FC236}">
                <a16:creationId xmlns:a16="http://schemas.microsoft.com/office/drawing/2014/main" id="{C7E1B698-B85A-F106-C4D2-9211DB09C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36" y="4076482"/>
            <a:ext cx="1124555" cy="11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83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729266-A30B-6750-408F-D97BED3DF629}"/>
              </a:ext>
            </a:extLst>
          </p:cNvPr>
          <p:cNvSpPr txBox="1">
            <a:spLocks/>
          </p:cNvSpPr>
          <p:nvPr/>
        </p:nvSpPr>
        <p:spPr>
          <a:xfrm>
            <a:off x="990598" y="299416"/>
            <a:ext cx="103784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A quick note on data standards for automation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39CB78B-0049-3B1B-F7BD-945147A37110}"/>
              </a:ext>
            </a:extLst>
          </p:cNvPr>
          <p:cNvSpPr txBox="1">
            <a:spLocks/>
          </p:cNvSpPr>
          <p:nvPr/>
        </p:nvSpPr>
        <p:spPr>
          <a:xfrm>
            <a:off x="7959976" y="1919140"/>
            <a:ext cx="4166884" cy="328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Centralized data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ABB9EE1-CA96-018A-C3C6-CFDB17F0AC71}"/>
              </a:ext>
            </a:extLst>
          </p:cNvPr>
          <p:cNvSpPr txBox="1">
            <a:spLocks/>
          </p:cNvSpPr>
          <p:nvPr/>
        </p:nvSpPr>
        <p:spPr>
          <a:xfrm>
            <a:off x="4111584" y="1919140"/>
            <a:ext cx="3720289" cy="73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Consistent file names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119AE483-60B2-08D3-BE2D-75C2711C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210" y="6217801"/>
            <a:ext cx="661670" cy="66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3A7930-4459-0B8C-36EF-6C4C0A35154D}"/>
              </a:ext>
            </a:extLst>
          </p:cNvPr>
          <p:cNvSpPr txBox="1"/>
          <p:nvPr/>
        </p:nvSpPr>
        <p:spPr>
          <a:xfrm>
            <a:off x="8945880" y="6342499"/>
            <a:ext cx="323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Wickham, J Stat Software 2014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D704DC2-3B71-430C-132E-6BF1F6B1F88B}"/>
              </a:ext>
            </a:extLst>
          </p:cNvPr>
          <p:cNvSpPr txBox="1">
            <a:spLocks/>
          </p:cNvSpPr>
          <p:nvPr/>
        </p:nvSpPr>
        <p:spPr>
          <a:xfrm>
            <a:off x="1394005" y="1940653"/>
            <a:ext cx="2164082" cy="73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Lucida Console" panose="020B0609040504020204" pitchFamily="49" charset="0"/>
              <a:buChar char="#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Tidy data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362253-4676-AB52-AF43-2A219CAE0A81}"/>
              </a:ext>
            </a:extLst>
          </p:cNvPr>
          <p:cNvGrpSpPr/>
          <p:nvPr/>
        </p:nvGrpSpPr>
        <p:grpSpPr>
          <a:xfrm>
            <a:off x="4532712" y="2478558"/>
            <a:ext cx="2611720" cy="3080159"/>
            <a:chOff x="4504123" y="2486945"/>
            <a:chExt cx="2864252" cy="33779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F3250F8-738E-7D91-7189-13AE551BF0C9}"/>
                </a:ext>
              </a:extLst>
            </p:cNvPr>
            <p:cNvGrpSpPr/>
            <p:nvPr/>
          </p:nvGrpSpPr>
          <p:grpSpPr>
            <a:xfrm>
              <a:off x="4562191" y="4181876"/>
              <a:ext cx="1729196" cy="484385"/>
              <a:chOff x="4333055" y="2557546"/>
              <a:chExt cx="1729196" cy="484385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C3575D22-996C-AACB-F7BC-AC9DCC64C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68" r="25303"/>
              <a:stretch/>
            </p:blipFill>
            <p:spPr bwMode="auto">
              <a:xfrm>
                <a:off x="4333055" y="2557546"/>
                <a:ext cx="427641" cy="477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Subtitle 2">
                <a:extLst>
                  <a:ext uri="{FF2B5EF4-FFF2-40B4-BE49-F238E27FC236}">
                    <a16:creationId xmlns:a16="http://schemas.microsoft.com/office/drawing/2014/main" id="{BC21D1ED-F372-8555-70C5-5848AE925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09213" y="2672100"/>
                <a:ext cx="1353038" cy="3698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ucida Console" panose="020B06090405040202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Data &gt;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5F8B609-32FF-DACC-6EBF-6CCF944C44C2}"/>
                </a:ext>
              </a:extLst>
            </p:cNvPr>
            <p:cNvGrpSpPr/>
            <p:nvPr/>
          </p:nvGrpSpPr>
          <p:grpSpPr>
            <a:xfrm>
              <a:off x="4504123" y="2486945"/>
              <a:ext cx="2864252" cy="1565513"/>
              <a:chOff x="4802133" y="4580079"/>
              <a:chExt cx="2864252" cy="1565513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B92D7EE-7B9F-4185-F97A-162C492F6C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262" t="18589" r="78916" b="12561"/>
              <a:stretch/>
            </p:blipFill>
            <p:spPr>
              <a:xfrm>
                <a:off x="4802133" y="4580079"/>
                <a:ext cx="336922" cy="43203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5D9FD7A-AAEB-B048-B4D8-9C44EC997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1039" y="5090412"/>
                <a:ext cx="2664418" cy="1055180"/>
              </a:xfrm>
              <a:prstGeom prst="rect">
                <a:avLst/>
              </a:prstGeom>
            </p:spPr>
          </p:pic>
          <p:sp>
            <p:nvSpPr>
              <p:cNvPr id="25" name="Subtitle 2">
                <a:extLst>
                  <a:ext uri="{FF2B5EF4-FFF2-40B4-BE49-F238E27FC236}">
                    <a16:creationId xmlns:a16="http://schemas.microsoft.com/office/drawing/2014/main" id="{4FB8BD94-FAA2-5FC3-E291-1CA2B1F905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8762" y="4702058"/>
                <a:ext cx="2587623" cy="2543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ucida Console" panose="020B0609040504020204" pitchFamily="49" charset="0"/>
                    <a:cs typeface="Courier New" panose="02070309020205020404" pitchFamily="49" charset="0"/>
                    <a:sym typeface="Wingdings" panose="05000000000000000000" pitchFamily="2" charset="2"/>
                  </a:rPr>
                  <a:t>Experiment_Log.gsheet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ucida Console" panose="020B0609040504020204" pitchFamily="49" charset="0"/>
                  <a:cs typeface="Courier New" panose="02070309020205020404" pitchFamily="49" charset="0"/>
                  <a:sym typeface="Wingdings" panose="05000000000000000000" pitchFamily="2" charset="2"/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34F0A03-AB10-183F-1932-671258482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32024" y="4705659"/>
              <a:ext cx="2507131" cy="115927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972F58E-AD63-D477-9610-9F6514F104B4}"/>
              </a:ext>
            </a:extLst>
          </p:cNvPr>
          <p:cNvGrpSpPr/>
          <p:nvPr/>
        </p:nvGrpSpPr>
        <p:grpSpPr>
          <a:xfrm>
            <a:off x="975141" y="2411356"/>
            <a:ext cx="2635806" cy="3416324"/>
            <a:chOff x="331977" y="2498021"/>
            <a:chExt cx="2635806" cy="3416324"/>
          </a:xfrm>
        </p:grpSpPr>
        <p:pic>
          <p:nvPicPr>
            <p:cNvPr id="1026" name="Picture 2" descr="Following three rules makes a dataset tidy: variables are in columns, observations are in rows, and values are in cells.">
              <a:extLst>
                <a:ext uri="{FF2B5EF4-FFF2-40B4-BE49-F238E27FC236}">
                  <a16:creationId xmlns:a16="http://schemas.microsoft.com/office/drawing/2014/main" id="{E72E4715-A6E0-836C-B98B-48589754D7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" t="11484" r="67399" b="7604"/>
            <a:stretch/>
          </p:blipFill>
          <p:spPr bwMode="auto">
            <a:xfrm>
              <a:off x="1672606" y="2498021"/>
              <a:ext cx="1295177" cy="106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Following three rules makes a dataset tidy: variables are in columns, observations are in rows, and values are in cells.">
              <a:extLst>
                <a:ext uri="{FF2B5EF4-FFF2-40B4-BE49-F238E27FC236}">
                  <a16:creationId xmlns:a16="http://schemas.microsoft.com/office/drawing/2014/main" id="{B301870B-FDEF-C637-06EC-9DEDCAC706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6" t="11484" r="34156" b="7604"/>
            <a:stretch/>
          </p:blipFill>
          <p:spPr bwMode="auto">
            <a:xfrm>
              <a:off x="1664252" y="3671778"/>
              <a:ext cx="1303531" cy="1068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Following three rules makes a dataset tidy: variables are in columns, observations are in rows, and values are in cells.">
              <a:extLst>
                <a:ext uri="{FF2B5EF4-FFF2-40B4-BE49-F238E27FC236}">
                  <a16:creationId xmlns:a16="http://schemas.microsoft.com/office/drawing/2014/main" id="{9F31E637-FE69-FBC7-98F4-EFA0840CBD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24" t="11484" r="2338" b="7604"/>
            <a:stretch/>
          </p:blipFill>
          <p:spPr bwMode="auto">
            <a:xfrm>
              <a:off x="1635586" y="4845536"/>
              <a:ext cx="1303530" cy="106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DBBBA7-154D-B9E7-EF32-90F9A32789D9}"/>
                </a:ext>
              </a:extLst>
            </p:cNvPr>
            <p:cNvSpPr txBox="1"/>
            <p:nvPr/>
          </p:nvSpPr>
          <p:spPr>
            <a:xfrm>
              <a:off x="414519" y="2605685"/>
              <a:ext cx="13475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Each </a:t>
              </a:r>
              <a:r>
                <a:rPr lang="en-US" sz="1200" b="1" u="sng" dirty="0">
                  <a:solidFill>
                    <a:srgbClr val="0070C0"/>
                  </a:solidFill>
                </a:rPr>
                <a:t>variable</a:t>
              </a:r>
              <a:r>
                <a:rPr lang="en-US" sz="1200" b="1" dirty="0">
                  <a:solidFill>
                    <a:srgbClr val="0070C0"/>
                  </a:solidFill>
                </a:rPr>
                <a:t> in its own column.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35CCB9-68CE-5948-E851-A7E62BFBCD22}"/>
                </a:ext>
              </a:extLst>
            </p:cNvPr>
            <p:cNvSpPr txBox="1"/>
            <p:nvPr/>
          </p:nvSpPr>
          <p:spPr>
            <a:xfrm>
              <a:off x="331977" y="3923406"/>
              <a:ext cx="143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Each </a:t>
              </a:r>
              <a:r>
                <a:rPr lang="en-US" sz="1200" b="1" u="sng" dirty="0">
                  <a:solidFill>
                    <a:srgbClr val="0070C0"/>
                  </a:solidFill>
                </a:rPr>
                <a:t>observation</a:t>
              </a:r>
              <a:r>
                <a:rPr lang="en-US" sz="1200" b="1" dirty="0">
                  <a:solidFill>
                    <a:srgbClr val="0070C0"/>
                  </a:solidFill>
                </a:rPr>
                <a:t> in its own row.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6E2BF6-D2EE-DEEC-CC10-1B35D48AF4A9}"/>
                </a:ext>
              </a:extLst>
            </p:cNvPr>
            <p:cNvSpPr txBox="1"/>
            <p:nvPr/>
          </p:nvSpPr>
          <p:spPr>
            <a:xfrm>
              <a:off x="331977" y="5109105"/>
              <a:ext cx="143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Each </a:t>
              </a:r>
              <a:r>
                <a:rPr lang="en-US" sz="1200" b="1" u="sng" dirty="0">
                  <a:solidFill>
                    <a:srgbClr val="0070C0"/>
                  </a:solidFill>
                </a:rPr>
                <a:t>value</a:t>
              </a:r>
              <a:r>
                <a:rPr lang="en-US" sz="1200" b="1" dirty="0">
                  <a:solidFill>
                    <a:srgbClr val="0070C0"/>
                  </a:solidFill>
                </a:rPr>
                <a:t> in its own cell.</a:t>
              </a:r>
            </a:p>
          </p:txBody>
        </p:sp>
      </p:grp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3D9B8D24-B523-AFA4-BBED-67596D55D5F9}"/>
              </a:ext>
            </a:extLst>
          </p:cNvPr>
          <p:cNvCxnSpPr>
            <a:cxnSpLocks/>
          </p:cNvCxnSpPr>
          <p:nvPr/>
        </p:nvCxnSpPr>
        <p:spPr>
          <a:xfrm flipH="1">
            <a:off x="8703470" y="2963753"/>
            <a:ext cx="320040" cy="0"/>
          </a:xfrm>
          <a:prstGeom prst="line">
            <a:avLst/>
          </a:prstGeom>
          <a:ln>
            <a:solidFill>
              <a:srgbClr val="2DAA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3D5C087D-1E34-F93D-A62A-4A606628B541}"/>
              </a:ext>
            </a:extLst>
          </p:cNvPr>
          <p:cNvGrpSpPr/>
          <p:nvPr/>
        </p:nvGrpSpPr>
        <p:grpSpPr>
          <a:xfrm>
            <a:off x="8385370" y="2248130"/>
            <a:ext cx="2274535" cy="3802861"/>
            <a:chOff x="8372635" y="2341328"/>
            <a:chExt cx="2274535" cy="3802861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2BA37429-160A-D560-ACF8-8DC198B93434}"/>
                </a:ext>
              </a:extLst>
            </p:cNvPr>
            <p:cNvGrpSpPr/>
            <p:nvPr/>
          </p:nvGrpSpPr>
          <p:grpSpPr>
            <a:xfrm>
              <a:off x="8372635" y="2341328"/>
              <a:ext cx="2274535" cy="3802861"/>
              <a:chOff x="7953375" y="2580932"/>
              <a:chExt cx="2274535" cy="3802861"/>
            </a:xfrm>
          </p:grpSpPr>
          <p:pic>
            <p:nvPicPr>
              <p:cNvPr id="1033" name="Graphic 1032" descr="Folder with solid fill">
                <a:extLst>
                  <a:ext uri="{FF2B5EF4-FFF2-40B4-BE49-F238E27FC236}">
                    <a16:creationId xmlns:a16="http://schemas.microsoft.com/office/drawing/2014/main" id="{29FD7283-29D4-B9A5-45EB-398F797EF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313510" y="5469393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FC56A855-7A05-A712-05EE-825187126F4A}"/>
                  </a:ext>
                </a:extLst>
              </p:cNvPr>
              <p:cNvGrpSpPr/>
              <p:nvPr/>
            </p:nvGrpSpPr>
            <p:grpSpPr>
              <a:xfrm>
                <a:off x="7953375" y="2580932"/>
                <a:ext cx="2274535" cy="3504302"/>
                <a:chOff x="7953375" y="2580932"/>
                <a:chExt cx="2274535" cy="3504302"/>
              </a:xfrm>
            </p:grpSpPr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9DA7AE4E-E14C-62C7-3A75-2568372441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30556" y="5406131"/>
                  <a:ext cx="4281" cy="533765"/>
                </a:xfrm>
                <a:prstGeom prst="line">
                  <a:avLst/>
                </a:prstGeom>
                <a:ln>
                  <a:solidFill>
                    <a:srgbClr val="2DAAF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Straight Connector 1031">
                  <a:extLst>
                    <a:ext uri="{FF2B5EF4-FFF2-40B4-BE49-F238E27FC236}">
                      <a16:creationId xmlns:a16="http://schemas.microsoft.com/office/drawing/2014/main" id="{81FFD9FE-1034-6535-9D73-25DA09CB5B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30471" y="5929866"/>
                  <a:ext cx="320040" cy="0"/>
                </a:xfrm>
                <a:prstGeom prst="line">
                  <a:avLst/>
                </a:prstGeom>
                <a:ln>
                  <a:solidFill>
                    <a:srgbClr val="2DAAF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5" name="Straight Connector 1024">
                  <a:extLst>
                    <a:ext uri="{FF2B5EF4-FFF2-40B4-BE49-F238E27FC236}">
                      <a16:creationId xmlns:a16="http://schemas.microsoft.com/office/drawing/2014/main" id="{5DDEF403-770F-38DE-5507-C28958EC8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30556" y="4373872"/>
                  <a:ext cx="4281" cy="533765"/>
                </a:xfrm>
                <a:prstGeom prst="line">
                  <a:avLst/>
                </a:prstGeom>
                <a:ln>
                  <a:solidFill>
                    <a:srgbClr val="2DAAF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E9195D1-0F37-B858-8B4A-7D64EB932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85776" y="2911767"/>
                  <a:ext cx="20024" cy="2496846"/>
                </a:xfrm>
                <a:prstGeom prst="line">
                  <a:avLst/>
                </a:prstGeom>
                <a:ln>
                  <a:solidFill>
                    <a:srgbClr val="2DAAF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" name="Graphic 3" descr="Folder with solid fill">
                  <a:extLst>
                    <a:ext uri="{FF2B5EF4-FFF2-40B4-BE49-F238E27FC236}">
                      <a16:creationId xmlns:a16="http://schemas.microsoft.com/office/drawing/2014/main" id="{3B423276-A0F4-8098-3ED7-B06291D2D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53375" y="2580932"/>
                  <a:ext cx="661670" cy="661670"/>
                </a:xfrm>
                <a:prstGeom prst="rect">
                  <a:avLst/>
                </a:prstGeom>
              </p:spPr>
            </p:pic>
            <p:pic>
              <p:nvPicPr>
                <p:cNvPr id="47" name="Graphic 46" descr="Folder with solid fill">
                  <a:extLst>
                    <a:ext uri="{FF2B5EF4-FFF2-40B4-BE49-F238E27FC236}">
                      <a16:creationId xmlns:a16="http://schemas.microsoft.com/office/drawing/2014/main" id="{374AA337-D13B-3F1A-29B5-D6B6553AB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1055" y="330235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8" name="Graphic 47" descr="Folder with solid fill">
                  <a:extLst>
                    <a:ext uri="{FF2B5EF4-FFF2-40B4-BE49-F238E27FC236}">
                      <a16:creationId xmlns:a16="http://schemas.microsoft.com/office/drawing/2014/main" id="{EA1554A0-03E7-8A2C-4FE7-CF1C6F60A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1055" y="391667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E92FE5D-09A9-BB36-6A11-0FD65E56436C}"/>
                    </a:ext>
                  </a:extLst>
                </p:cNvPr>
                <p:cNvSpPr txBox="1"/>
                <p:nvPr/>
              </p:nvSpPr>
              <p:spPr>
                <a:xfrm>
                  <a:off x="8689738" y="3640608"/>
                  <a:ext cx="5016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E33569C-0457-85F7-A50D-BCDB9E2A46B0}"/>
                    </a:ext>
                  </a:extLst>
                </p:cNvPr>
                <p:cNvSpPr txBox="1"/>
                <p:nvPr/>
              </p:nvSpPr>
              <p:spPr>
                <a:xfrm>
                  <a:off x="8707074" y="4265637"/>
                  <a:ext cx="50526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Exp1</a:t>
                  </a:r>
                </a:p>
              </p:txBody>
            </p:sp>
            <p:pic>
              <p:nvPicPr>
                <p:cNvPr id="51" name="Graphic 50" descr="Folder with solid fill">
                  <a:extLst>
                    <a:ext uri="{FF2B5EF4-FFF2-40B4-BE49-F238E27FC236}">
                      <a16:creationId xmlns:a16="http://schemas.microsoft.com/office/drawing/2014/main" id="{F1420B02-20DE-83E1-F2E8-97B52EB53A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1055" y="4907637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128C3D2-81A5-0AB9-BA8F-A3698763ABD3}"/>
                    </a:ext>
                  </a:extLst>
                </p:cNvPr>
                <p:cNvSpPr txBox="1"/>
                <p:nvPr/>
              </p:nvSpPr>
              <p:spPr>
                <a:xfrm>
                  <a:off x="8707074" y="5256602"/>
                  <a:ext cx="50526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Exp2</a:t>
                  </a: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07F8D010-A649-6AE3-FE7E-30A099B72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84210" y="3781593"/>
                  <a:ext cx="320040" cy="0"/>
                </a:xfrm>
                <a:prstGeom prst="line">
                  <a:avLst/>
                </a:prstGeom>
                <a:ln>
                  <a:solidFill>
                    <a:srgbClr val="2DAAF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4A96F76-1B9E-09EB-5B78-72A1D19B9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87386" y="4376905"/>
                  <a:ext cx="320040" cy="0"/>
                </a:xfrm>
                <a:prstGeom prst="line">
                  <a:avLst/>
                </a:prstGeom>
                <a:ln>
                  <a:solidFill>
                    <a:srgbClr val="2DAAF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85D29D5-DB72-8AA2-21A8-B40A78F27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05800" y="5398482"/>
                  <a:ext cx="320040" cy="0"/>
                </a:xfrm>
                <a:prstGeom prst="line">
                  <a:avLst/>
                </a:prstGeom>
                <a:ln>
                  <a:solidFill>
                    <a:srgbClr val="2DAAF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9" name="Straight Connector 1028">
                  <a:extLst>
                    <a:ext uri="{FF2B5EF4-FFF2-40B4-BE49-F238E27FC236}">
                      <a16:creationId xmlns:a16="http://schemas.microsoft.com/office/drawing/2014/main" id="{4B19B0DE-8DEE-52A4-BB83-A0531C7E36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30471" y="4897607"/>
                  <a:ext cx="320040" cy="0"/>
                </a:xfrm>
                <a:prstGeom prst="line">
                  <a:avLst/>
                </a:prstGeom>
                <a:ln>
                  <a:solidFill>
                    <a:srgbClr val="2DAAF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30" name="Graphic 1029" descr="Folder with solid fill">
                  <a:extLst>
                    <a:ext uri="{FF2B5EF4-FFF2-40B4-BE49-F238E27FC236}">
                      <a16:creationId xmlns:a16="http://schemas.microsoft.com/office/drawing/2014/main" id="{28B60AE3-B2D1-8F94-5330-E0A34EB103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3510" y="4437134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629C758A-7DF9-5C5B-8842-00013D47CC2B}"/>
                    </a:ext>
                  </a:extLst>
                </p:cNvPr>
                <p:cNvSpPr txBox="1"/>
                <p:nvPr/>
              </p:nvSpPr>
              <p:spPr>
                <a:xfrm>
                  <a:off x="9402352" y="4776652"/>
                  <a:ext cx="73840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Analysis</a:t>
                  </a:r>
                </a:p>
              </p:txBody>
            </p:sp>
            <p:sp>
              <p:nvSpPr>
                <p:cNvPr id="1038" name="TextBox 1037">
                  <a:extLst>
                    <a:ext uri="{FF2B5EF4-FFF2-40B4-BE49-F238E27FC236}">
                      <a16:creationId xmlns:a16="http://schemas.microsoft.com/office/drawing/2014/main" id="{FDE957AD-3319-31B6-C4D8-62060B2E5C4B}"/>
                    </a:ext>
                  </a:extLst>
                </p:cNvPr>
                <p:cNvSpPr txBox="1"/>
                <p:nvPr/>
              </p:nvSpPr>
              <p:spPr>
                <a:xfrm>
                  <a:off x="9402352" y="5808235"/>
                  <a:ext cx="73840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Analysis</a:t>
                  </a:r>
                </a:p>
              </p:txBody>
            </p:sp>
          </p:grpSp>
        </p:grpSp>
        <p:pic>
          <p:nvPicPr>
            <p:cNvPr id="1065" name="Picture 1064">
              <a:extLst>
                <a:ext uri="{FF2B5EF4-FFF2-40B4-BE49-F238E27FC236}">
                  <a16:creationId xmlns:a16="http://schemas.microsoft.com/office/drawing/2014/main" id="{E9C38AA2-A9CE-BB2B-E264-80258522E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62" t="18589" r="78916" b="12561"/>
            <a:stretch/>
          </p:blipFill>
          <p:spPr>
            <a:xfrm>
              <a:off x="9018324" y="2740655"/>
              <a:ext cx="307217" cy="393942"/>
            </a:xfrm>
            <a:prstGeom prst="rect">
              <a:avLst/>
            </a:prstGeom>
          </p:spPr>
        </p:pic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16A76961-B480-57D7-471B-63372FBE4B35}"/>
                </a:ext>
              </a:extLst>
            </p:cNvPr>
            <p:cNvSpPr txBox="1"/>
            <p:nvPr/>
          </p:nvSpPr>
          <p:spPr>
            <a:xfrm>
              <a:off x="9243943" y="2825430"/>
              <a:ext cx="4222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4118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729266-A30B-6750-408F-D97BED3DF629}"/>
              </a:ext>
            </a:extLst>
          </p:cNvPr>
          <p:cNvSpPr txBox="1">
            <a:spLocks/>
          </p:cNvSpPr>
          <p:nvPr/>
        </p:nvSpPr>
        <p:spPr>
          <a:xfrm>
            <a:off x="9525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# Getting sta</a:t>
            </a:r>
            <a:r>
              <a:rPr lang="en-US" sz="5400" dirty="0">
                <a:solidFill>
                  <a:srgbClr val="2DAAF4"/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r</a:t>
            </a: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ted</a:t>
            </a:r>
          </a:p>
        </p:txBody>
      </p:sp>
    </p:spTree>
    <p:extLst>
      <p:ext uri="{BB962C8B-B14F-4D97-AF65-F5344CB8AC3E}">
        <p14:creationId xmlns:p14="http://schemas.microsoft.com/office/powerpoint/2010/main" val="55699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729266-A30B-6750-408F-D97BED3DF629}"/>
              </a:ext>
            </a:extLst>
          </p:cNvPr>
          <p:cNvSpPr txBox="1">
            <a:spLocks/>
          </p:cNvSpPr>
          <p:nvPr/>
        </p:nvSpPr>
        <p:spPr>
          <a:xfrm>
            <a:off x="838200" y="1839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2DAAF4"/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R</a:t>
            </a: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  <a:cs typeface="Calibri Light" panose="020F0302020204030204" pitchFamily="34" charset="0"/>
              </a:rPr>
              <a:t> vs. R Studio IDE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76B678-E113-02C9-26D2-5918F2FC82F4}"/>
              </a:ext>
            </a:extLst>
          </p:cNvPr>
          <p:cNvSpPr txBox="1">
            <a:spLocks/>
          </p:cNvSpPr>
          <p:nvPr/>
        </p:nvSpPr>
        <p:spPr>
          <a:xfrm>
            <a:off x="838200" y="3759200"/>
            <a:ext cx="4654550" cy="2178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Lucida Console" panose="020B0609040504020204" pitchFamily="49" charset="0"/>
              <a:buChar char="#"/>
            </a:pPr>
            <a:r>
              <a:rPr lang="en-US" sz="2000" dirty="0">
                <a:latin typeface="Lucida Console" panose="020B0609040504020204" pitchFamily="49" charset="0"/>
                <a:cs typeface="Courier New" panose="02070309020205020404" pitchFamily="49" charset="0"/>
              </a:rPr>
              <a:t>R is a programming language</a:t>
            </a:r>
          </a:p>
          <a:p>
            <a:pPr>
              <a:buFont typeface="Lucida Console" panose="020B0609040504020204" pitchFamily="49" charset="0"/>
              <a:buChar char="#"/>
            </a:pPr>
            <a:r>
              <a:rPr lang="en-US" sz="2000" dirty="0">
                <a:latin typeface="Lucida Console" panose="020B0609040504020204" pitchFamily="49" charset="0"/>
                <a:cs typeface="Courier New" panose="02070309020205020404" pitchFamily="49" charset="0"/>
              </a:rPr>
              <a:t>R Studio is an integrated development environment (IDE) software that optimized for working with R language.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2A8D-A93F-5D4E-9078-761AF451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01" y="1726189"/>
            <a:ext cx="2471250" cy="181630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F54E508-79F4-7865-B63F-5C2E2756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39" y="2164533"/>
            <a:ext cx="1096962" cy="85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Studio User Guide - Get Started">
            <a:extLst>
              <a:ext uri="{FF2B5EF4-FFF2-40B4-BE49-F238E27FC236}">
                <a16:creationId xmlns:a16="http://schemas.microsoft.com/office/drawing/2014/main" id="{D4BA1115-7235-5E14-4560-B821237A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76" y="1664335"/>
            <a:ext cx="5737224" cy="431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19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2376B678-E113-02C9-26D2-5918F2FC82F4}"/>
              </a:ext>
            </a:extLst>
          </p:cNvPr>
          <p:cNvSpPr txBox="1">
            <a:spLocks/>
          </p:cNvSpPr>
          <p:nvPr/>
        </p:nvSpPr>
        <p:spPr>
          <a:xfrm>
            <a:off x="2880360" y="4989034"/>
            <a:ext cx="9144000" cy="2865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Lucida Console" panose="020B0609040504020204" pitchFamily="49" charset="0"/>
              <a:buChar char="#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Relationship b/t R and R Studio</a:t>
            </a:r>
          </a:p>
          <a:p>
            <a:pPr>
              <a:buFont typeface="Lucida Console" panose="020B0609040504020204" pitchFamily="49" charset="0"/>
              <a:buChar char="#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 as a programming language</a:t>
            </a:r>
          </a:p>
          <a:p>
            <a:pPr>
              <a:buFont typeface="Lucida Console" panose="020B0609040504020204" pitchFamily="49" charset="0"/>
              <a:buChar char="#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IDE</a:t>
            </a:r>
          </a:p>
          <a:p>
            <a:pPr>
              <a:buFont typeface="Lucida Console" panose="020B0609040504020204" pitchFamily="49" charset="0"/>
              <a:buChar char="#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Where to download updates</a:t>
            </a:r>
            <a:endParaRPr lang="en-US" sz="2000" b="1" dirty="0">
              <a:solidFill>
                <a:srgbClr val="2DAAF4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 descr="RStudio User Guide - Get Started">
            <a:extLst>
              <a:ext uri="{FF2B5EF4-FFF2-40B4-BE49-F238E27FC236}">
                <a16:creationId xmlns:a16="http://schemas.microsoft.com/office/drawing/2014/main" id="{D958867A-A061-E47E-4625-5DDA3FF1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0"/>
            <a:ext cx="9123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76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259</Words>
  <Application>Microsoft Office PowerPoint</Application>
  <PresentationFormat>Widescreen</PresentationFormat>
  <Paragraphs>58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 Light</vt:lpstr>
      <vt:lpstr>Courier New</vt:lpstr>
      <vt:lpstr>Lucida Console</vt:lpstr>
      <vt:lpstr>Office Theme</vt:lpstr>
      <vt:lpstr>Beginner’s Guide to R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Beginner’s Guide to R</dc:title>
  <dc:creator>Chelsea Faber</dc:creator>
  <cp:lastModifiedBy>Chelsea Faber</cp:lastModifiedBy>
  <cp:revision>68</cp:revision>
  <dcterms:created xsi:type="dcterms:W3CDTF">2024-04-16T16:06:12Z</dcterms:created>
  <dcterms:modified xsi:type="dcterms:W3CDTF">2024-04-26T19:49:36Z</dcterms:modified>
</cp:coreProperties>
</file>